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9"/>
  </p:notesMasterIdLst>
  <p:sldIdLst>
    <p:sldId id="256" r:id="rId2"/>
    <p:sldId id="257" r:id="rId3"/>
    <p:sldId id="268" r:id="rId4"/>
    <p:sldId id="345" r:id="rId5"/>
    <p:sldId id="343" r:id="rId6"/>
    <p:sldId id="344" r:id="rId7"/>
    <p:sldId id="260" r:id="rId8"/>
    <p:sldId id="262" r:id="rId9"/>
    <p:sldId id="336" r:id="rId10"/>
    <p:sldId id="265" r:id="rId11"/>
    <p:sldId id="267" r:id="rId12"/>
    <p:sldId id="337" r:id="rId13"/>
    <p:sldId id="338" r:id="rId14"/>
    <p:sldId id="339" r:id="rId15"/>
    <p:sldId id="340" r:id="rId16"/>
    <p:sldId id="341" r:id="rId17"/>
    <p:sldId id="34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/>
    <p:restoredTop sz="92789"/>
  </p:normalViewPr>
  <p:slideViewPr>
    <p:cSldViewPr snapToGrid="0" snapToObjects="1">
      <p:cViewPr varScale="1">
        <p:scale>
          <a:sx n="118" d="100"/>
          <a:sy n="118" d="100"/>
        </p:scale>
        <p:origin x="9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A83ED-7772-5E4E-8DA0-11D1A256992B}" type="datetimeFigureOut">
              <a:rPr lang="nl-NL" smtClean="0"/>
              <a:t>26-02-2024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E0271-E6E0-C244-96DC-1BDED497DC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04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E0271-E6E0-C244-96DC-1BDED497DC4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67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2/26/24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9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1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2/26/24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2/26/24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6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2/26/24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2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6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2/26/24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0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2/26/24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8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2/26/24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4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2/26/24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0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991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6" r:id="rId6"/>
    <p:sldLayoutId id="2147483681" r:id="rId7"/>
    <p:sldLayoutId id="2147483682" r:id="rId8"/>
    <p:sldLayoutId id="2147483683" r:id="rId9"/>
    <p:sldLayoutId id="2147483685" r:id="rId10"/>
    <p:sldLayoutId id="2147483684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iki.groenkennisnet.nl/display/FIT/1.+Voedseltransitie%3A+naar+een+duurzamer+en+gezonder+voedselsystee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edselgeschiedenis.nl/voedselgeschiedenis-van-nederlan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www.bnr.nl/podcast/voeding-van-morgen/10441320/welkom-in-de-supermarkt-van-de-toekoms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5ZsJBU67qn0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.nl/279526/video/burger-uit-een-lab-zo-wordt-kweekvlees-gemaakt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fit.nl/voeding/voedingsrichtlijnen-wereldwij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3FEB3-987A-4518-A9A7-E9176DBE7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2" b="75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97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983" y="1812471"/>
            <a:ext cx="3702134" cy="3383831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839278-CEAD-1645-A6DB-3B08A4E06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9065" y="2324906"/>
            <a:ext cx="3403426" cy="1588698"/>
          </a:xfrm>
        </p:spPr>
        <p:txBody>
          <a:bodyPr>
            <a:normAutofit/>
          </a:bodyPr>
          <a:lstStyle/>
          <a:p>
            <a:r>
              <a:rPr lang="nl-NL" sz="2500" dirty="0">
                <a:solidFill>
                  <a:schemeClr val="tx1"/>
                </a:solidFill>
              </a:rPr>
              <a:t>Voedsel nu en in de toekomst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4559AE-8408-8A42-9569-DE5735CB1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9065" y="3945249"/>
            <a:ext cx="3403426" cy="738820"/>
          </a:xfrm>
        </p:spPr>
        <p:txBody>
          <a:bodyPr>
            <a:normAutofit/>
          </a:bodyPr>
          <a:lstStyle/>
          <a:p>
            <a:r>
              <a:rPr lang="nl-NL" dirty="0"/>
              <a:t>Leerjaar 3, periode 3</a:t>
            </a:r>
          </a:p>
        </p:txBody>
      </p:sp>
    </p:spTree>
    <p:extLst>
      <p:ext uri="{BB962C8B-B14F-4D97-AF65-F5344CB8AC3E}">
        <p14:creationId xmlns:p14="http://schemas.microsoft.com/office/powerpoint/2010/main" val="3219847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6049037-CA20-C045-BB69-85DF586D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Link: Voedseltransitie: naar een duurzamer en gezonder voedselsysteem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4038600" y="1313299"/>
            <a:ext cx="5495370" cy="3091146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0985E6B-DDBE-3E4D-981C-4DD279E77663}"/>
              </a:ext>
            </a:extLst>
          </p:cNvPr>
          <p:cNvSpPr/>
          <p:nvPr/>
        </p:nvSpPr>
        <p:spPr>
          <a:xfrm>
            <a:off x="3523786" y="4404445"/>
            <a:ext cx="7703014" cy="17725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https://wiki.groenkennisnet.nl/display/FIT/1.+Voedseltransitie%3A+naar+een+duurzamer+en+gezonder+voedselsysteem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Om op </a:t>
            </a:r>
            <a:r>
              <a:rPr lang="en-US" sz="1400" dirty="0" err="1"/>
              <a:t>termijn</a:t>
            </a:r>
            <a:r>
              <a:rPr lang="en-US" sz="1400" dirty="0"/>
              <a:t> </a:t>
            </a:r>
            <a:r>
              <a:rPr lang="en-US" sz="1400" dirty="0" err="1"/>
              <a:t>voldoende</a:t>
            </a:r>
            <a:r>
              <a:rPr lang="en-US" sz="1400" dirty="0"/>
              <a:t>, </a:t>
            </a:r>
            <a:r>
              <a:rPr lang="en-US" sz="1400" dirty="0" err="1"/>
              <a:t>duurzaam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gezond</a:t>
            </a:r>
            <a:r>
              <a:rPr lang="en-US" sz="1400" dirty="0"/>
              <a:t> </a:t>
            </a:r>
            <a:r>
              <a:rPr lang="en-US" sz="1400" dirty="0" err="1"/>
              <a:t>voedsel</a:t>
            </a:r>
            <a:r>
              <a:rPr lang="en-US" sz="1400" dirty="0"/>
              <a:t>, in </a:t>
            </a:r>
            <a:r>
              <a:rPr lang="en-US" sz="1400" dirty="0" err="1"/>
              <a:t>een</a:t>
            </a:r>
            <a:r>
              <a:rPr lang="en-US" sz="1400" dirty="0"/>
              <a:t> </a:t>
            </a:r>
            <a:r>
              <a:rPr lang="en-US" sz="1400" dirty="0" err="1"/>
              <a:t>gezonde</a:t>
            </a:r>
            <a:r>
              <a:rPr lang="en-US" sz="1400" dirty="0"/>
              <a:t> </a:t>
            </a:r>
            <a:r>
              <a:rPr lang="en-US" sz="1400" dirty="0" err="1"/>
              <a:t>leefomgeving</a:t>
            </a:r>
            <a:r>
              <a:rPr lang="en-US" sz="1400" dirty="0"/>
              <a:t>,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kunnen</a:t>
            </a:r>
            <a:r>
              <a:rPr lang="en-US" sz="1400" dirty="0"/>
              <a:t> </a:t>
            </a:r>
            <a:r>
              <a:rPr lang="en-US" sz="1400" dirty="0" err="1"/>
              <a:t>garanderen</a:t>
            </a:r>
            <a:r>
              <a:rPr lang="en-US" sz="1400" dirty="0"/>
              <a:t> </a:t>
            </a:r>
            <a:r>
              <a:rPr lang="en-US" sz="1400" dirty="0" err="1"/>
              <a:t>zijn</a:t>
            </a:r>
            <a:r>
              <a:rPr lang="en-US" sz="1400" dirty="0"/>
              <a:t> </a:t>
            </a:r>
            <a:r>
              <a:rPr lang="en-US" sz="1400" dirty="0" err="1"/>
              <a:t>aanpassingen</a:t>
            </a:r>
            <a:r>
              <a:rPr lang="en-US" sz="1400" dirty="0"/>
              <a:t> </a:t>
            </a:r>
            <a:r>
              <a:rPr lang="en-US" sz="1400" dirty="0" err="1"/>
              <a:t>noodzakelijk</a:t>
            </a:r>
            <a:r>
              <a:rPr lang="en-US" sz="1400" dirty="0"/>
              <a:t> in het </a:t>
            </a:r>
            <a:r>
              <a:rPr lang="en-US" sz="1400" dirty="0" err="1"/>
              <a:t>voedselsysteem</a:t>
            </a:r>
            <a:r>
              <a:rPr lang="en-US" sz="1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Een</a:t>
            </a:r>
            <a:r>
              <a:rPr lang="en-US" sz="1400" dirty="0"/>
              <a:t> </a:t>
            </a:r>
            <a:r>
              <a:rPr lang="en-US" sz="1400" dirty="0" err="1"/>
              <a:t>voedseltransitie</a:t>
            </a:r>
            <a:r>
              <a:rPr lang="en-US" sz="1400" dirty="0"/>
              <a:t> </a:t>
            </a:r>
            <a:r>
              <a:rPr lang="en-US" sz="1400" dirty="0" err="1"/>
              <a:t>betekent</a:t>
            </a:r>
            <a:r>
              <a:rPr lang="en-US" sz="1400" dirty="0"/>
              <a:t> </a:t>
            </a:r>
            <a:r>
              <a:rPr lang="en-US" sz="1400" dirty="0" err="1"/>
              <a:t>dat</a:t>
            </a:r>
            <a:r>
              <a:rPr lang="en-US" sz="1400" dirty="0"/>
              <a:t> </a:t>
            </a:r>
            <a:r>
              <a:rPr lang="en-US" sz="1400" dirty="0" err="1"/>
              <a:t>wij</a:t>
            </a:r>
            <a:r>
              <a:rPr lang="en-US" sz="1400" dirty="0"/>
              <a:t> op </a:t>
            </a:r>
            <a:r>
              <a:rPr lang="en-US" sz="1400" dirty="0" err="1"/>
              <a:t>een</a:t>
            </a:r>
            <a:r>
              <a:rPr lang="en-US" sz="1400" dirty="0"/>
              <a:t> hele </a:t>
            </a:r>
            <a:r>
              <a:rPr lang="en-US" sz="1400" dirty="0" err="1"/>
              <a:t>andere</a:t>
            </a:r>
            <a:r>
              <a:rPr lang="en-US" sz="1400" dirty="0"/>
              <a:t> </a:t>
            </a:r>
            <a:r>
              <a:rPr lang="en-US" sz="1400" dirty="0" err="1"/>
              <a:t>manier</a:t>
            </a:r>
            <a:r>
              <a:rPr lang="en-US" sz="1400" dirty="0"/>
              <a:t> </a:t>
            </a:r>
            <a:r>
              <a:rPr lang="en-US" sz="1400" dirty="0" err="1"/>
              <a:t>gaan</a:t>
            </a:r>
            <a:r>
              <a:rPr lang="en-US" sz="1400" dirty="0"/>
              <a:t> </a:t>
            </a:r>
            <a:r>
              <a:rPr lang="en-US" sz="1400" dirty="0" err="1"/>
              <a:t>produceren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consumeren</a:t>
            </a:r>
            <a:r>
              <a:rPr lang="en-US" sz="1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7760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45DA5-0A00-E84B-B02E-76CD72C7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Nationaal preventieakkoord welke onderwerpen: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1215DF-C39A-DA42-8528-13D06FB90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nl-NL" b="1" i="0" u="none" strike="noStrike" dirty="0">
                <a:solidFill>
                  <a:srgbClr val="000000"/>
                </a:solidFill>
                <a:effectLst/>
                <a:latin typeface="RO Sans"/>
              </a:rPr>
              <a:t>Afspraken voor een gezonder leven in 2040</a:t>
            </a:r>
          </a:p>
          <a:p>
            <a:pPr algn="l"/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Roken, overgewicht en probleemdrinken zijn samen de grootste oorzaak van ziekte in Nederland. Elk jaar gaan er 35.000 mensen dood aan de gevolgen hiervan, bijvoorbeeld aan hart- en vaatziekten of diabetes.</a:t>
            </a:r>
          </a:p>
          <a:p>
            <a:pPr algn="l"/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De Rijksoverheid werkt sinds 2018 in het Preventieakkoord samen met maatschappelijke organisaties om Nederlanders gezonder te maken.</a:t>
            </a:r>
          </a:p>
          <a:p>
            <a:pPr marL="0" indent="0" algn="l">
              <a:buNone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De doelen in het akkoord richten zich op het jaar 2040: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Een rookvrije generatie;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minder overgewicht (van 50% naar 38% van de volwassenen);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minder overmatig alcoholgebruik (van 8,9% naar 5%).</a:t>
            </a:r>
          </a:p>
          <a:p>
            <a:pPr algn="l"/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Om de doelen te halen, komen er in deze kabinetsperiode meer maatregelen. Er is ook een extra onderwerp bijgekomen: aanpakken en voorkomen van mentale gezondheidsproblemen.</a:t>
            </a:r>
            <a:b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</a:b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In het Regeerakkoord hebben de partijen afgesproken elk jaar € 60 miljoen te reserveren voor preventie.</a:t>
            </a:r>
          </a:p>
        </p:txBody>
      </p:sp>
    </p:spTree>
    <p:extLst>
      <p:ext uri="{BB962C8B-B14F-4D97-AF65-F5344CB8AC3E}">
        <p14:creationId xmlns:p14="http://schemas.microsoft.com/office/powerpoint/2010/main" val="37023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FBA6B-9888-498F-88F0-42A1D3DC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00"/>
                </a:solidFill>
                <a:latin typeface="RO Sans"/>
              </a:rPr>
              <a:t>Rookvrije generatie in 2040</a:t>
            </a:r>
            <a:br>
              <a:rPr lang="nl-NL" b="1" dirty="0">
                <a:solidFill>
                  <a:srgbClr val="000000"/>
                </a:solidFill>
                <a:latin typeface="RO Sans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CBACFA-21BF-BDE7-272E-690240FB4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In 2040 moeten alle kinderen opgroeien zonder contact met rokers en rook. Dat betekent dat er geen kinderen of zwangere vrouwen zijn die roken. En dat maximaal 5% van de volwassenen rookt. De Rijksoverheid wil dit doel halen met de volgende maatregelen: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Hogere belastingen op tabak, sigaretten en andere rookwaren;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Minder verkooppunten;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Stoppen met roken makkelijker maken.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6940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F0BD9-A87F-F870-24F5-837F1247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00"/>
                </a:solidFill>
                <a:latin typeface="RO Sans"/>
              </a:rPr>
              <a:t>Minder mensen met overgewicht</a:t>
            </a:r>
            <a:br>
              <a:rPr lang="nl-NL" b="1" dirty="0">
                <a:solidFill>
                  <a:srgbClr val="000000"/>
                </a:solidFill>
                <a:latin typeface="RO Sans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456F50-EB90-7099-147F-25490C906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Ongeveer 50% van de mensen heeft overgewicht. Dit moet naar 38% in 2040. Om dit te bereiken wil de Rijksoverheid een gezondere dagelijkse omgeving. Enkele maatregelen zijn: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De btw op groente en fruit verlagen van 9% naar 0%.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Hogere belastingen op frisdrank en bier.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Een suikerbelasting.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Afspraken met producenten over gezonder voedsel.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5888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DF2A8-2402-E3D5-AB5B-5F118ECA2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00"/>
                </a:solidFill>
                <a:latin typeface="RO Sans"/>
              </a:rPr>
              <a:t>Minder alcohol drinken</a:t>
            </a:r>
            <a:br>
              <a:rPr lang="nl-NL" b="1" dirty="0">
                <a:solidFill>
                  <a:srgbClr val="000000"/>
                </a:solidFill>
                <a:latin typeface="RO Sans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748C78-7C00-A0D9-8CE3-77CC0A560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De Rijksoverheid wil dat verschillende groepen minder of geen alcohol drinken in 2040. Voor 2040 zijn de belangrijkste doelen: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Een daling van het aantal jongeren dat ooit alcohol heeft gedronken van 45% naar 25%. Het streven is om uiteindelijk tot 0% alcoholgebruik te komen onder de 18 jaar.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Een daling van het aantal zwangere vrouwen dat drinkt van 8,9% naar 4%. Het streven is om uiteindelijk tot 0% alcoholgebruik te komen.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Een daling van het overmatig alcoholgebruik van 8,8% naar 5%.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Een daling van zwaar alcoholgebruik van 8,5% naar 5%. Hierbij is vooral aandacht voor het aandeel zware drinkers onder jongvolwassenen tussen de 18 en 30 jaar.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80% van de Nederlanders van 12 jaar en ouder kent de belangrijke (</a:t>
            </a:r>
            <a:r>
              <a:rPr lang="nl-NL" b="0" i="0" u="none" strike="noStrike" dirty="0" err="1">
                <a:solidFill>
                  <a:srgbClr val="000000"/>
                </a:solidFill>
                <a:effectLst/>
                <a:latin typeface="RO Sans"/>
              </a:rPr>
              <a:t>gezondheids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)effecten van alcoholgebruik.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100% naleving van de leeftijdsgrens vanaf 2030. Momenteel is dat 39,4%.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5403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C17B0-5F7D-9C88-FB11-8CB84111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Voortgang 2020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076C55-FB0D-2BF7-7FFE-9C2975A42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Nog niet op alle vlakken gewenste resultaat</a:t>
            </a:r>
          </a:p>
        </p:txBody>
      </p:sp>
    </p:spTree>
    <p:extLst>
      <p:ext uri="{BB962C8B-B14F-4D97-AF65-F5344CB8AC3E}">
        <p14:creationId xmlns:p14="http://schemas.microsoft.com/office/powerpoint/2010/main" val="3061823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7895A1-33E1-7BF3-B8AF-2468F315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 u="none" strike="noStrike" dirty="0">
                <a:solidFill>
                  <a:srgbClr val="000000"/>
                </a:solidFill>
                <a:effectLst/>
                <a:latin typeface="RO Sans"/>
              </a:rPr>
              <a:t>Verbreding preventieaanpak met mentale gezondheid</a:t>
            </a:r>
            <a:br>
              <a:rPr lang="nl-NL" b="1" i="0" u="none" strike="noStrike" dirty="0">
                <a:solidFill>
                  <a:srgbClr val="000000"/>
                </a:solidFill>
                <a:effectLst/>
                <a:latin typeface="RO Sans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892B57-56FE-8F2D-D9D4-6D8F2A7F5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Naast aandacht voor de lichamelijke gezondheid zijn er extra maatregelen nodig voor de geestelijke gezondheid. De laatste 2 jaar coronacrisis heeft geleid tot meer burn-outklachten, eenzaamheid, depressiviteit en slaapproblemen. In de uitwerking van de preventieaanpak komt daarom een aanpak voor een mentaal gezond Nederland.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5521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BE170-2B65-FD65-CAB2-44DBA05A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00"/>
                </a:solidFill>
                <a:latin typeface="RO Sans"/>
              </a:rPr>
              <a:t>Meer sport en bewegen</a:t>
            </a:r>
            <a:br>
              <a:rPr lang="nl-NL" b="1" dirty="0">
                <a:solidFill>
                  <a:srgbClr val="000000"/>
                </a:solidFill>
                <a:latin typeface="RO Sans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B04DCE-784A-151D-EEF4-8D5310B4E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Genoeg bewegen helpt om risico’s op zowel lichamelijke als geestelijke gezondheidsproblemen kleiner te maken. Op dit moment beweegt 53% van Nederland genoeg om de ‘beweegnorm’ te halen: minimaal 150 minuten actief bewegen per week. Bijvoorbeeld wandelen, fietsen, of krachttraining. Het doel voor 2040 is dat 75% van de Nederlanders deze norm haalt.</a:t>
            </a:r>
            <a:r>
              <a:rPr lang="nl-NL" dirty="0">
                <a:solidFill>
                  <a:srgbClr val="000000"/>
                </a:solidFill>
                <a:latin typeface="RO Sans"/>
              </a:rPr>
              <a:t> Nieuw plan GALA (volgende week meer) </a:t>
            </a:r>
            <a:r>
              <a:rPr lang="nl-NL" dirty="0">
                <a:effectLst/>
                <a:latin typeface="Helvetica" pitchFamily="2" charset="0"/>
              </a:rPr>
              <a:t> </a:t>
            </a:r>
            <a:r>
              <a:rPr lang="nl-NL" i="1" dirty="0">
                <a:effectLst/>
                <a:latin typeface="Helvetica" pitchFamily="2" charset="0"/>
              </a:rPr>
              <a:t>Gezond en Actief Leven Akkoord </a:t>
            </a:r>
            <a:endParaRPr lang="nl-NL" dirty="0">
              <a:effectLst/>
              <a:latin typeface="Helvetica" pitchFamily="2" charset="0"/>
            </a:endParaRPr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560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E267F-1F4D-6542-A715-2A7DA737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9A85C3-2107-3547-B314-0A91B9132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Je kunt verschillen benoemen tussen eten en drinken vroeger en nu</a:t>
            </a:r>
          </a:p>
          <a:p>
            <a:r>
              <a:rPr lang="nl-NL" dirty="0"/>
              <a:t>Je kunt enkele trends op het gebied </a:t>
            </a:r>
            <a:r>
              <a:rPr lang="nl-NL"/>
              <a:t>van voeding benoemen</a:t>
            </a:r>
            <a:endParaRPr lang="nl-NL" dirty="0"/>
          </a:p>
          <a:p>
            <a:r>
              <a:rPr lang="nl-NL" dirty="0"/>
              <a:t>Je bent bekend met de ontwikkelingen schijf van vijf</a:t>
            </a:r>
          </a:p>
          <a:p>
            <a:r>
              <a:rPr lang="nl-NL" dirty="0"/>
              <a:t>Je kunt voorbeelden benoemen wat eten en drinken in de toekomst en dit ook koppelen aan de stad van de toekomst</a:t>
            </a:r>
          </a:p>
          <a:p>
            <a:r>
              <a:rPr lang="nl-NL" dirty="0"/>
              <a:t>Je weet welke onderdelen het nationaal preventieakkoord </a:t>
            </a:r>
          </a:p>
          <a:p>
            <a:r>
              <a:rPr lang="nl-NL" dirty="0"/>
              <a:t>Je bent bekend met de maatregelen vanuit het nationaal preventieakkoord die zijn opgepakt t.b.v.  overgewicht en obesitas</a:t>
            </a:r>
          </a:p>
        </p:txBody>
      </p:sp>
    </p:spTree>
    <p:extLst>
      <p:ext uri="{BB962C8B-B14F-4D97-AF65-F5344CB8AC3E}">
        <p14:creationId xmlns:p14="http://schemas.microsoft.com/office/powerpoint/2010/main" val="270388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CA59BF9-6B4A-4513-A761-F0F7B7651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C949DA-AD3D-4D8C-8B43-091F8E8B2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199632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AAE564-1BB5-4C9F-815D-432D99AFB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453643"/>
            <a:ext cx="5010912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DB34C8E-19EE-4246-8A53-5C278DB44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Tijdelijke aanduiding voor inhoud 10" descr="Afbeelding met tekst&#10;&#10;Automatisch gegenereerde beschrijving">
            <a:extLst>
              <a:ext uri="{FF2B5EF4-FFF2-40B4-BE49-F238E27FC236}">
                <a16:creationId xmlns:a16="http://schemas.microsoft.com/office/drawing/2014/main" id="{4AED5C3F-2848-9947-AB34-5183A83F1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265" y="1878612"/>
            <a:ext cx="5556167" cy="326164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F766FAB-51B8-4B1C-A418-CDF2F6C0F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3ACF23-293A-8542-B873-AB0C4E8C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934" y="1419225"/>
            <a:ext cx="4115917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76315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83F81-132B-9646-8681-E2B6647D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nl-NL"/>
              <a:t>Voeding vroeger en in de toekomst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94D017-8890-7B4D-B9E3-5E197AABE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7024758" cy="3634486"/>
          </a:xfrm>
        </p:spPr>
        <p:txBody>
          <a:bodyPr>
            <a:normAutofit/>
          </a:bodyPr>
          <a:lstStyle/>
          <a:p>
            <a:r>
              <a:rPr lang="nl-NL" dirty="0">
                <a:hlinkClick r:id="rId3"/>
              </a:rPr>
              <a:t>https://www.voedselgeschiedenis.nl/voedselgeschiedenis-van-nederland/</a:t>
            </a:r>
            <a:endParaRPr lang="nl-NL" dirty="0"/>
          </a:p>
          <a:p>
            <a:r>
              <a:rPr lang="nl-NL" dirty="0">
                <a:hlinkClick r:id="rId4"/>
              </a:rPr>
              <a:t>https://www.bnr.nl/podcast/voeding-van-morgen/10441320/welkom-in-de-supermarkt-van-de-toekomst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6BDD8E-1614-4048-86F9-4BDACB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17" r="1" b="1"/>
          <a:stretch/>
        </p:blipFill>
        <p:spPr>
          <a:xfrm>
            <a:off x="8051799" y="2340864"/>
            <a:ext cx="3683001" cy="36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8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E7186-4C19-9FCB-507D-0DCD8AE9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Future</a:t>
            </a:r>
            <a:r>
              <a:rPr lang="nl-NL" dirty="0"/>
              <a:t> Food</a:t>
            </a:r>
          </a:p>
        </p:txBody>
      </p:sp>
      <p:pic>
        <p:nvPicPr>
          <p:cNvPr id="4" name="Onlinemedia 3" descr="Future Food Menu of 2050">
            <a:hlinkClick r:id="" action="ppaction://media"/>
            <a:extLst>
              <a:ext uri="{FF2B5EF4-FFF2-40B4-BE49-F238E27FC236}">
                <a16:creationId xmlns:a16="http://schemas.microsoft.com/office/drawing/2014/main" id="{A787A251-FEB0-D67D-9065-3683724495F5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7840" y="1717990"/>
            <a:ext cx="8558784" cy="483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3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05DBD-4974-4D85-EF50-ADBCB9C2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Kweekvlees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5B6D45-F1A4-24FE-E387-E5E0E7B9F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https://www.nu.nl/279526/video/burger-uit-een-lab-zo-wordt-kweekvlees-gemaakt.html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291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8E9D109-B4A2-2045-A0C2-04FC286F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Schijf van vijf</a:t>
            </a:r>
          </a:p>
        </p:txBody>
      </p:sp>
      <p:sp>
        <p:nvSpPr>
          <p:cNvPr id="16" name="Tijdelijke aanduiding voor inhoud 15">
            <a:extLst>
              <a:ext uri="{FF2B5EF4-FFF2-40B4-BE49-F238E27FC236}">
                <a16:creationId xmlns:a16="http://schemas.microsoft.com/office/drawing/2014/main" id="{0F43022E-432E-B84B-A125-AFBF83C00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7024758" cy="3634486"/>
          </a:xfrm>
        </p:spPr>
        <p:txBody>
          <a:bodyPr>
            <a:normAutofit/>
          </a:bodyPr>
          <a:lstStyle/>
          <a:p>
            <a:r>
              <a:rPr lang="en-US" dirty="0" err="1"/>
              <a:t>Ontwikkelingen</a:t>
            </a:r>
            <a:r>
              <a:rPr lang="en-US" dirty="0"/>
              <a:t> </a:t>
            </a:r>
            <a:r>
              <a:rPr lang="en-US" dirty="0" err="1"/>
              <a:t>schijf</a:t>
            </a:r>
            <a:r>
              <a:rPr lang="en-US" dirty="0"/>
              <a:t> van </a:t>
            </a:r>
            <a:r>
              <a:rPr lang="en-US" dirty="0" err="1"/>
              <a:t>vijf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landen</a:t>
            </a:r>
            <a:r>
              <a:rPr lang="en-US" dirty="0"/>
              <a:t> (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?)</a:t>
            </a:r>
            <a:br>
              <a:rPr lang="en-US" dirty="0"/>
            </a:br>
            <a:r>
              <a:rPr lang="en-US" dirty="0">
                <a:hlinkClick r:id="rId2"/>
              </a:rPr>
              <a:t>https://www.fit.nl/voeding/voedingsrichtlijnen-wereldwijd</a:t>
            </a:r>
            <a:endParaRPr lang="en-US" dirty="0"/>
          </a:p>
          <a:p>
            <a:r>
              <a:rPr lang="en-US" dirty="0"/>
              <a:t>Het </a:t>
            </a:r>
            <a:r>
              <a:rPr lang="en-US" dirty="0" err="1"/>
              <a:t>Voedingscentrum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de </a:t>
            </a:r>
            <a:r>
              <a:rPr lang="en-US" dirty="0" err="1"/>
              <a:t>Schijf</a:t>
            </a:r>
            <a:r>
              <a:rPr lang="en-US" dirty="0"/>
              <a:t> van </a:t>
            </a:r>
            <a:r>
              <a:rPr lang="en-US" dirty="0" err="1"/>
              <a:t>Vijf</a:t>
            </a:r>
            <a:r>
              <a:rPr lang="en-US" dirty="0"/>
              <a:t> </a:t>
            </a:r>
            <a:r>
              <a:rPr lang="en-US" dirty="0" err="1"/>
              <a:t>samengesteld</a:t>
            </a:r>
            <a:r>
              <a:rPr lang="en-US" dirty="0"/>
              <a:t> op basis van de </a:t>
            </a:r>
            <a:r>
              <a:rPr lang="en-US" dirty="0" err="1"/>
              <a:t>adviezen</a:t>
            </a:r>
            <a:r>
              <a:rPr lang="en-US" dirty="0"/>
              <a:t> van de </a:t>
            </a:r>
            <a:r>
              <a:rPr lang="en-US" dirty="0" err="1"/>
              <a:t>Gezondheidsraad</a:t>
            </a:r>
            <a:r>
              <a:rPr lang="en-US" dirty="0"/>
              <a:t>, </a:t>
            </a:r>
            <a:r>
              <a:rPr lang="en-US" dirty="0" err="1"/>
              <a:t>berekeningen</a:t>
            </a:r>
            <a:r>
              <a:rPr lang="en-US" dirty="0"/>
              <a:t> van het </a:t>
            </a:r>
            <a:r>
              <a:rPr lang="en-US" dirty="0" err="1"/>
              <a:t>Rijksinstituut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Volksgezondheid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Milieu (RIVM)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raad</a:t>
            </a:r>
            <a:r>
              <a:rPr lang="en-US" dirty="0"/>
              <a:t> van diverse experts.  (</a:t>
            </a:r>
            <a:r>
              <a:rPr lang="en-US" dirty="0" err="1"/>
              <a:t>bron</a:t>
            </a:r>
            <a:r>
              <a:rPr lang="en-US" dirty="0"/>
              <a:t> </a:t>
            </a:r>
            <a:r>
              <a:rPr lang="en-US" dirty="0" err="1"/>
              <a:t>voedingcentrum.nl</a:t>
            </a:r>
            <a:r>
              <a:rPr lang="en-US" dirty="0"/>
              <a:t>)</a:t>
            </a:r>
          </a:p>
          <a:p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B2DA21C-AAF0-F24F-9AF4-105A65981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7" r="1" b="1"/>
          <a:stretch/>
        </p:blipFill>
        <p:spPr>
          <a:xfrm>
            <a:off x="7927806" y="3223514"/>
            <a:ext cx="3683001" cy="363448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C3BB53D9-7F75-B444-A135-B5CCB6462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767" y="694690"/>
            <a:ext cx="4130040" cy="273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67A5436-B158-0C44-9D53-5942F9FD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Richtlijnen goede voeding 2015 gezondheidsraad</a:t>
            </a: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7F485AF6-E789-EC41-AFC9-3BBAA8231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6698" y="237227"/>
            <a:ext cx="5743723" cy="633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D8C488-6901-969D-7056-331B4F7D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Wat kunnen jullie vinden over het 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Eat Lancet dieet?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5" name="Picture 4" descr="Groenten bij een kraam op de markt">
            <a:extLst>
              <a:ext uri="{FF2B5EF4-FFF2-40B4-BE49-F238E27FC236}">
                <a16:creationId xmlns:a16="http://schemas.microsoft.com/office/drawing/2014/main" id="{E02291D3-DBF1-56A8-9C95-5B4C9A857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3" r="9913"/>
          <a:stretch/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66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AnalogousFromLightSeed_2SEEDS">
      <a:dk1>
        <a:srgbClr val="000000"/>
      </a:dk1>
      <a:lt1>
        <a:srgbClr val="FFFFFF"/>
      </a:lt1>
      <a:dk2>
        <a:srgbClr val="413E24"/>
      </a:dk2>
      <a:lt2>
        <a:srgbClr val="ECECF0"/>
      </a:lt2>
      <a:accent1>
        <a:srgbClr val="A8A15F"/>
      </a:accent1>
      <a:accent2>
        <a:srgbClr val="C6976B"/>
      </a:accent2>
      <a:accent3>
        <a:srgbClr val="96A86F"/>
      </a:accent3>
      <a:accent4>
        <a:srgbClr val="62AD90"/>
      </a:accent4>
      <a:accent5>
        <a:srgbClr val="71AAAB"/>
      </a:accent5>
      <a:accent6>
        <a:srgbClr val="71A1C8"/>
      </a:accent6>
      <a:hlink>
        <a:srgbClr val="7E84B9"/>
      </a:hlink>
      <a:folHlink>
        <a:srgbClr val="878787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905</Words>
  <Application>Microsoft Macintosh PowerPoint</Application>
  <PresentationFormat>Breedbeeld</PresentationFormat>
  <Paragraphs>62</Paragraphs>
  <Slides>17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Arial</vt:lpstr>
      <vt:lpstr>Avenir Next LT Pro</vt:lpstr>
      <vt:lpstr>Calibri</vt:lpstr>
      <vt:lpstr>Gill Sans MT</vt:lpstr>
      <vt:lpstr>Helvetica</vt:lpstr>
      <vt:lpstr>RO Sans</vt:lpstr>
      <vt:lpstr>Wingdings 2</vt:lpstr>
      <vt:lpstr>DividendVTI</vt:lpstr>
      <vt:lpstr>Voedsel nu en in de toekomst</vt:lpstr>
      <vt:lpstr>Leerdoelen?</vt:lpstr>
      <vt:lpstr>Best Practices</vt:lpstr>
      <vt:lpstr>Voeding vroeger en in de toekomst</vt:lpstr>
      <vt:lpstr>Future Food</vt:lpstr>
      <vt:lpstr>Kweekvlees</vt:lpstr>
      <vt:lpstr>Schijf van vijf</vt:lpstr>
      <vt:lpstr>Richtlijnen goede voeding 2015 gezondheidsraad</vt:lpstr>
      <vt:lpstr>Wat kunnen jullie vinden over het  Eat Lancet dieet?</vt:lpstr>
      <vt:lpstr>Link: Voedseltransitie: naar een duurzamer en gezonder voedselsysteem </vt:lpstr>
      <vt:lpstr>Nationaal preventieakkoord welke onderwerpen:</vt:lpstr>
      <vt:lpstr>Rookvrije generatie in 2040 </vt:lpstr>
      <vt:lpstr>Minder mensen met overgewicht </vt:lpstr>
      <vt:lpstr>Minder alcohol drinken </vt:lpstr>
      <vt:lpstr>Voortgang 2020</vt:lpstr>
      <vt:lpstr>Verbreding preventieaanpak met mentale gezondheid </vt:lpstr>
      <vt:lpstr>Meer sport en bewegen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Voedsel nu en in de toekomst, excursie lifestyle</dc:title>
  <dc:creator>Mariska de Rouw</dc:creator>
  <cp:lastModifiedBy>Mariska de Rouw</cp:lastModifiedBy>
  <cp:revision>11</cp:revision>
  <dcterms:created xsi:type="dcterms:W3CDTF">2021-03-12T08:59:18Z</dcterms:created>
  <dcterms:modified xsi:type="dcterms:W3CDTF">2024-02-26T12:34:41Z</dcterms:modified>
</cp:coreProperties>
</file>